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707" r:id="rId6"/>
    <p:sldMasterId id="2147483711" r:id="rId7"/>
    <p:sldMasterId id="2147483719" r:id="rId8"/>
  </p:sldMasterIdLst>
  <p:notesMasterIdLst>
    <p:notesMasterId r:id="rId14"/>
  </p:notesMasterIdLst>
  <p:sldIdLst>
    <p:sldId id="256" r:id="rId9"/>
    <p:sldId id="267" r:id="rId10"/>
    <p:sldId id="269" r:id="rId11"/>
    <p:sldId id="273" r:id="rId12"/>
    <p:sldId id="27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C Section" id="{E29DCA40-D224-445E-97F9-DB38C7D5F64E}">
          <p14:sldIdLst>
            <p14:sldId id="256"/>
            <p14:sldId id="267"/>
            <p14:sldId id="269"/>
            <p14:sldId id="273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8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22" y="5524500"/>
            <a:ext cx="1247775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510982" y="-1"/>
            <a:ext cx="1570733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7861281" y="5791199"/>
            <a:ext cx="713456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46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156" y="6539718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67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09600" y="6477000"/>
            <a:ext cx="8001000" cy="381000"/>
          </a:xfrm>
          <a:prstGeom prst="rect">
            <a:avLst/>
          </a:prstGeom>
        </p:spPr>
        <p:txBody>
          <a:bodyPr/>
          <a:lstStyle>
            <a:lvl1pPr algn="ctr">
              <a:defRPr sz="5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bumper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0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47408" y="6535784"/>
            <a:ext cx="337810" cy="14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3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#</a:t>
            </a:r>
            <a:endParaRPr lang="en-US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67200" y="0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67200" y="6629400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019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1668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8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6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7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12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MC_Logo.png"/>
          <p:cNvPicPr>
            <a:picLocks noChangeAspect="1"/>
          </p:cNvPicPr>
          <p:nvPr userDrawn="1"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301499" y="609600"/>
            <a:ext cx="832103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US ARMY Black and Gol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3131" y="636477"/>
            <a:ext cx="938367" cy="1171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156" y="6539718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67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665187-1E5C-4E42-ACDB-2211521CE234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9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 smtClean="0"/>
              <a:t>Slide Title — Arial 28 Bold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836761" y="683879"/>
            <a:ext cx="5217198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6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7352812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 smtClean="0"/>
              <a:t>Slide Title — Arial 28 Bold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836761" y="683879"/>
            <a:ext cx="5217198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1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acer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621" y="5330180"/>
            <a:ext cx="723138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37688" y="135118"/>
            <a:ext cx="3004633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3657600" y="0"/>
            <a:ext cx="18288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841248" y="128234"/>
            <a:ext cx="5393094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 smtClean="0"/>
              <a:t>AMC</a:t>
            </a:r>
            <a:r>
              <a:rPr lang="en-US" sz="2800" baseline="0" dirty="0" smtClean="0"/>
              <a:t> Campaign Plan Linkage </a:t>
            </a:r>
            <a:r>
              <a:rPr lang="en-US" sz="2800" dirty="0" smtClean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9156079"/>
              </p:ext>
            </p:extLst>
          </p:nvPr>
        </p:nvGraphicFramePr>
        <p:xfrm>
          <a:off x="0" y="804301"/>
          <a:ext cx="99752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EVENT CHAIR:</a:t>
                      </a:r>
                      <a:endParaRPr lang="en-US" sz="1000" b="1" dirty="0"/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EVENT TOR:</a:t>
                      </a:r>
                      <a:endParaRPr lang="en-US" sz="1000" b="1" dirty="0"/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OTHER:</a:t>
                      </a:r>
                      <a:endParaRPr lang="en-US" sz="1000" b="1" dirty="0"/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65747977"/>
              </p:ext>
            </p:extLst>
          </p:nvPr>
        </p:nvGraphicFramePr>
        <p:xfrm>
          <a:off x="0" y="1532783"/>
          <a:ext cx="99752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/>
                        <a:t>AMC Staff</a:t>
                      </a:r>
                      <a:endParaRPr lang="en-US" sz="1000" b="1" dirty="0"/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/>
                        <a:t>OPR:</a:t>
                      </a:r>
                      <a:endParaRPr lang="en-US" sz="1000" b="1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/>
                        <a:t>OCR:</a:t>
                      </a:r>
                      <a:endParaRPr lang="en-US" sz="1000" b="1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2229" y="1785351"/>
            <a:ext cx="1540073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enter OPR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2229" y="2036681"/>
            <a:ext cx="1540073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enter OCR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91262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912620" y="5105400"/>
            <a:ext cx="72313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89"/>
            <a:ext cx="1912938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 smtClean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 smtClean="0"/>
              <a:t>Second level</a:t>
            </a:r>
          </a:p>
          <a:p>
            <a:pPr marL="400050" lvl="2" indent="-168275"/>
            <a:r>
              <a:rPr lang="en-US" dirty="0" smtClean="0"/>
              <a:t>Third level</a:t>
            </a:r>
          </a:p>
          <a:p>
            <a:pPr marL="574675" lvl="3" indent="-174625"/>
            <a:r>
              <a:rPr lang="en-US" dirty="0" smtClean="0"/>
              <a:t>Fourth level</a:t>
            </a:r>
          </a:p>
          <a:p>
            <a:pPr marL="741363" lvl="4" indent="-16827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4"/>
            <a:ext cx="1912938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 smtClean="0"/>
              <a:t>Second level</a:t>
            </a:r>
          </a:p>
          <a:p>
            <a:pPr marL="400050" lvl="2" indent="-168275"/>
            <a:r>
              <a:rPr lang="en-US" dirty="0" smtClean="0"/>
              <a:t>Third level</a:t>
            </a:r>
          </a:p>
          <a:p>
            <a:pPr marL="574675" lvl="3" indent="-174625"/>
            <a:r>
              <a:rPr lang="en-US" dirty="0" smtClean="0"/>
              <a:t>Fourth level</a:t>
            </a:r>
          </a:p>
          <a:p>
            <a:pPr marL="741363" lvl="4" indent="-16827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9304" y="2297636"/>
            <a:ext cx="1064715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43" y="838200"/>
            <a:ext cx="7264656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9304" y="4760892"/>
            <a:ext cx="1257833" cy="258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dirty="0" smtClean="0"/>
              <a:t>AMC Staff OPR: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931926" y="5129541"/>
            <a:ext cx="5080993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dirty="0" smtClean="0"/>
              <a:t>Macro Context – Purpose of Event: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931926" y="5815678"/>
            <a:ext cx="5080993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dirty="0" smtClean="0"/>
              <a:t>Guidance / Decision:</a:t>
            </a:r>
            <a:endParaRPr lang="en-US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12620" y="6013813"/>
            <a:ext cx="723138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 smtClean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 smtClean="0"/>
              <a:t>Second level</a:t>
            </a:r>
          </a:p>
          <a:p>
            <a:pPr marL="400050" lvl="2" indent="-168275"/>
            <a:r>
              <a:rPr lang="en-US" dirty="0" smtClean="0"/>
              <a:t>Third level</a:t>
            </a:r>
          </a:p>
          <a:p>
            <a:pPr marL="574675" lvl="3" indent="-174625"/>
            <a:r>
              <a:rPr lang="en-US" dirty="0" smtClean="0"/>
              <a:t>Fourth level</a:t>
            </a:r>
          </a:p>
          <a:p>
            <a:pPr marL="741363" lvl="4" indent="-16827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4000500" y="6750278"/>
            <a:ext cx="1143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18872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 smtClean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43924" y="0"/>
            <a:ext cx="614993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" name="Group 66"/>
          <p:cNvGrpSpPr/>
          <p:nvPr userDrawn="1"/>
        </p:nvGrpSpPr>
        <p:grpSpPr>
          <a:xfrm>
            <a:off x="7662672" y="6108192"/>
            <a:ext cx="1408176" cy="734917"/>
            <a:chOff x="7662672" y="6108192"/>
            <a:chExt cx="1408176" cy="734917"/>
          </a:xfrm>
        </p:grpSpPr>
        <p:sp>
          <p:nvSpPr>
            <p:cNvPr id="68" name="Round Same Side Corner Rectangle 67"/>
            <p:cNvSpPr/>
            <p:nvPr userDrawn="1"/>
          </p:nvSpPr>
          <p:spPr>
            <a:xfrm>
              <a:off x="7662672" y="6135624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ound Same Side Corner Rectangle 68"/>
            <p:cNvSpPr/>
            <p:nvPr userDrawn="1"/>
          </p:nvSpPr>
          <p:spPr>
            <a:xfrm>
              <a:off x="7666210" y="6108192"/>
              <a:ext cx="1399032" cy="731520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ound Same Side Corner Rectangle 69"/>
            <p:cNvSpPr/>
            <p:nvPr userDrawn="1"/>
          </p:nvSpPr>
          <p:spPr>
            <a:xfrm>
              <a:off x="7662672" y="6136281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ound Same Side Corner Rectangle 70"/>
            <p:cNvSpPr/>
            <p:nvPr userDrawn="1"/>
          </p:nvSpPr>
          <p:spPr>
            <a:xfrm>
              <a:off x="7662672" y="6135624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" name="AMC"/>
            <p:cNvGrpSpPr>
              <a:grpSpLocks noChangeAspect="1"/>
            </p:cNvGrpSpPr>
            <p:nvPr userDrawn="1"/>
          </p:nvGrpSpPr>
          <p:grpSpPr bwMode="auto">
            <a:xfrm>
              <a:off x="7857433" y="6251059"/>
              <a:ext cx="398631" cy="467776"/>
              <a:chOff x="3311" y="1094"/>
              <a:chExt cx="1816" cy="2131"/>
            </a:xfrm>
          </p:grpSpPr>
          <p:sp>
            <p:nvSpPr>
              <p:cNvPr id="73" name="WHITE bkgrnd"/>
              <p:cNvSpPr>
                <a:spLocks/>
              </p:cNvSpPr>
              <p:nvPr/>
            </p:nvSpPr>
            <p:spPr bwMode="auto">
              <a:xfrm>
                <a:off x="3333" y="1116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4" name="BLACK outline"/>
              <p:cNvSpPr>
                <a:spLocks noEditPoints="1"/>
              </p:cNvSpPr>
              <p:nvPr/>
            </p:nvSpPr>
            <p:spPr bwMode="auto">
              <a:xfrm>
                <a:off x="3311" y="1094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5" name="BLUE"/>
              <p:cNvSpPr>
                <a:spLocks/>
              </p:cNvSpPr>
              <p:nvPr/>
            </p:nvSpPr>
            <p:spPr bwMode="auto">
              <a:xfrm>
                <a:off x="4219" y="1369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6" name="RED"/>
              <p:cNvSpPr>
                <a:spLocks/>
              </p:cNvSpPr>
              <p:nvPr/>
            </p:nvSpPr>
            <p:spPr bwMode="auto">
              <a:xfrm>
                <a:off x="3422" y="1369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6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47408" y="6535784"/>
            <a:ext cx="337810" cy="14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3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#</a:t>
            </a:r>
            <a:endParaRPr lang="en-US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67200" y="0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67200" y="6629400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019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1668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6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5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12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MC_Logo.png"/>
          <p:cNvPicPr>
            <a:picLocks noChangeAspect="1"/>
          </p:cNvPicPr>
          <p:nvPr userDrawn="1"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301499" y="609600"/>
            <a:ext cx="832103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US ARMY Black and Gol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3131" y="636477"/>
            <a:ext cx="938367" cy="1171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5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6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 Same Side Corner Rectangle 61"/>
          <p:cNvSpPr/>
          <p:nvPr userDrawn="1"/>
        </p:nvSpPr>
        <p:spPr>
          <a:xfrm>
            <a:off x="8415363" y="6126480"/>
            <a:ext cx="654369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Round Same Side Corner Rectangle 62"/>
          <p:cNvSpPr/>
          <p:nvPr userDrawn="1"/>
        </p:nvSpPr>
        <p:spPr>
          <a:xfrm>
            <a:off x="8415364" y="6151172"/>
            <a:ext cx="654369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ysClr val="window" lastClr="FFFFFF">
                  <a:lumMod val="75000"/>
                </a:sysClr>
              </a:gs>
              <a:gs pos="91000">
                <a:srgbClr val="7F7F7F"/>
              </a:gs>
              <a:gs pos="0">
                <a:sysClr val="window" lastClr="FFFFFF">
                  <a:lumMod val="85000"/>
                </a:sysClr>
              </a:gs>
              <a:gs pos="13000">
                <a:sysClr val="window" lastClr="FFFFFF">
                  <a:lumMod val="95000"/>
                </a:sysClr>
              </a:gs>
              <a:gs pos="34000">
                <a:sysClr val="window" lastClr="FFFFFF">
                  <a:lumMod val="75000"/>
                </a:sysClr>
              </a:gs>
              <a:gs pos="100000">
                <a:sysClr val="windowText" lastClr="000000">
                  <a:lumMod val="50000"/>
                  <a:lumOff val="50000"/>
                </a:sysClr>
              </a:gs>
              <a:gs pos="48000">
                <a:sysClr val="window" lastClr="FFFFFF">
                  <a:lumMod val="95000"/>
                </a:sysClr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Round Same Side Corner Rectangle 63"/>
          <p:cNvSpPr/>
          <p:nvPr userDrawn="1"/>
        </p:nvSpPr>
        <p:spPr>
          <a:xfrm>
            <a:off x="8415364" y="6151172"/>
            <a:ext cx="654369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ysClr val="window" lastClr="FFFFFF">
                  <a:alpha val="20000"/>
                  <a:lumMod val="60000"/>
                </a:sysClr>
              </a:gs>
              <a:gs pos="67000">
                <a:sysClr val="window" lastClr="FFFFFF">
                  <a:alpha val="20000"/>
                </a:sysClr>
              </a:gs>
              <a:gs pos="100000">
                <a:sysClr val="window" lastClr="FFFFFF">
                  <a:alpha val="20000"/>
                  <a:lumMod val="20000"/>
                </a:sysClr>
              </a:gs>
              <a:gs pos="23000">
                <a:sysClr val="windowText" lastClr="000000">
                  <a:lumMod val="52000"/>
                  <a:lumOff val="48000"/>
                  <a:alpha val="20000"/>
                </a:sysClr>
              </a:gs>
              <a:gs pos="9000">
                <a:sysClr val="windowText" lastClr="000000">
                  <a:alpha val="20000"/>
                  <a:lumMod val="0"/>
                  <a:lumOff val="100000"/>
                </a:sysClr>
              </a:gs>
              <a:gs pos="35000">
                <a:sysClr val="windowText" lastClr="000000">
                  <a:lumMod val="95000"/>
                  <a:lumOff val="5000"/>
                  <a:alpha val="20000"/>
                </a:sysClr>
              </a:gs>
              <a:gs pos="43000">
                <a:sysClr val="window" lastClr="FFFFFF">
                  <a:alpha val="20000"/>
                  <a:lumMod val="100000"/>
                </a:sysClr>
              </a:gs>
            </a:gsLst>
            <a:lin ang="33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ound Same Side Corner Rectangle 64"/>
          <p:cNvSpPr/>
          <p:nvPr userDrawn="1"/>
        </p:nvSpPr>
        <p:spPr>
          <a:xfrm>
            <a:off x="8415364" y="6151172"/>
            <a:ext cx="654369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ysClr val="windowText" lastClr="000000">
                  <a:lumMod val="52000"/>
                  <a:lumOff val="48000"/>
                  <a:alpha val="20000"/>
                </a:sysClr>
              </a:gs>
              <a:gs pos="68000">
                <a:sysClr val="windowText" lastClr="000000">
                  <a:lumMod val="95000"/>
                  <a:lumOff val="5000"/>
                  <a:alpha val="20000"/>
                </a:sysClr>
              </a:gs>
              <a:gs pos="34000">
                <a:sysClr val="windowText" lastClr="000000">
                  <a:lumMod val="85000"/>
                  <a:lumOff val="15000"/>
                  <a:alpha val="20000"/>
                </a:sysClr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836760" y="99565"/>
            <a:ext cx="8232971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4000500" y="6750278"/>
            <a:ext cx="1143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18872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 smtClean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43924" y="0"/>
            <a:ext cx="614993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AMC"/>
          <p:cNvGrpSpPr>
            <a:grpSpLocks noChangeAspect="1"/>
          </p:cNvGrpSpPr>
          <p:nvPr userDrawn="1"/>
        </p:nvGrpSpPr>
        <p:grpSpPr bwMode="auto">
          <a:xfrm>
            <a:off x="8543233" y="6251059"/>
            <a:ext cx="398631" cy="467776"/>
            <a:chOff x="3311" y="1094"/>
            <a:chExt cx="1816" cy="2131"/>
          </a:xfrm>
        </p:grpSpPr>
        <p:sp>
          <p:nvSpPr>
            <p:cNvPr id="6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6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6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7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Adobe Garamond Pro" panose="02020502060506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8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92" userDrawn="1">
          <p15:clr>
            <a:srgbClr val="F26B43"/>
          </p15:clr>
        </p15:guide>
        <p15:guide id="3" pos="5352" userDrawn="1">
          <p15:clr>
            <a:srgbClr val="F26B43"/>
          </p15:clr>
        </p15:guide>
        <p15:guide id="4" orient="horz" pos="1104" userDrawn="1">
          <p15:clr>
            <a:srgbClr val="F26B43"/>
          </p15:clr>
        </p15:guide>
        <p15:guide id="5" orient="horz" pos="2376" userDrawn="1">
          <p15:clr>
            <a:srgbClr val="F26B43"/>
          </p15:clr>
        </p15:guide>
        <p15:guide id="6" orient="horz" pos="3432" userDrawn="1">
          <p15:clr>
            <a:srgbClr val="F26B43"/>
          </p15:clr>
        </p15:guide>
        <p15:guide id="7" pos="5760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0" y="99565"/>
            <a:ext cx="8232971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4000500" y="6750278"/>
            <a:ext cx="1143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43924" y="0"/>
            <a:ext cx="614993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 userDrawn="1"/>
        </p:nvGrpSpPr>
        <p:grpSpPr>
          <a:xfrm>
            <a:off x="7662672" y="6108192"/>
            <a:ext cx="1408176" cy="734917"/>
            <a:chOff x="7662672" y="6108192"/>
            <a:chExt cx="1408176" cy="734917"/>
          </a:xfrm>
        </p:grpSpPr>
        <p:sp>
          <p:nvSpPr>
            <p:cNvPr id="60" name="Round Same Side Corner Rectangle 59"/>
            <p:cNvSpPr/>
            <p:nvPr userDrawn="1"/>
          </p:nvSpPr>
          <p:spPr>
            <a:xfrm>
              <a:off x="7662672" y="6135624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ound Same Side Corner Rectangle 70"/>
            <p:cNvSpPr/>
            <p:nvPr userDrawn="1"/>
          </p:nvSpPr>
          <p:spPr>
            <a:xfrm>
              <a:off x="7666210" y="6108192"/>
              <a:ext cx="1399032" cy="731520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ound Same Side Corner Rectangle 71"/>
            <p:cNvSpPr/>
            <p:nvPr userDrawn="1"/>
          </p:nvSpPr>
          <p:spPr>
            <a:xfrm>
              <a:off x="7662672" y="6136281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ound Same Side Corner Rectangle 60"/>
            <p:cNvSpPr/>
            <p:nvPr userDrawn="1"/>
          </p:nvSpPr>
          <p:spPr>
            <a:xfrm>
              <a:off x="7662672" y="6135624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4" name="AMC"/>
            <p:cNvGrpSpPr>
              <a:grpSpLocks noChangeAspect="1"/>
            </p:cNvGrpSpPr>
            <p:nvPr userDrawn="1"/>
          </p:nvGrpSpPr>
          <p:grpSpPr bwMode="auto">
            <a:xfrm>
              <a:off x="7857433" y="6251059"/>
              <a:ext cx="398631" cy="467776"/>
              <a:chOff x="3311" y="1094"/>
              <a:chExt cx="1816" cy="2131"/>
            </a:xfrm>
          </p:grpSpPr>
          <p:sp>
            <p:nvSpPr>
              <p:cNvPr id="75" name="WHITE bkgrnd"/>
              <p:cNvSpPr>
                <a:spLocks/>
              </p:cNvSpPr>
              <p:nvPr/>
            </p:nvSpPr>
            <p:spPr bwMode="auto">
              <a:xfrm>
                <a:off x="3333" y="1116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6" name="BLACK outline"/>
              <p:cNvSpPr>
                <a:spLocks noEditPoints="1"/>
              </p:cNvSpPr>
              <p:nvPr/>
            </p:nvSpPr>
            <p:spPr bwMode="auto">
              <a:xfrm>
                <a:off x="3311" y="1094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7" name="BLUE"/>
              <p:cNvSpPr>
                <a:spLocks/>
              </p:cNvSpPr>
              <p:nvPr/>
            </p:nvSpPr>
            <p:spPr bwMode="auto">
              <a:xfrm>
                <a:off x="4219" y="1369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8" name="RED"/>
              <p:cNvSpPr>
                <a:spLocks/>
              </p:cNvSpPr>
              <p:nvPr/>
            </p:nvSpPr>
            <p:spPr bwMode="auto">
              <a:xfrm>
                <a:off x="3422" y="1369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26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159183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-17930" y="-29528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8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sz="278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0" y="6629400"/>
            <a:ext cx="17526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8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" name="Group 12"/>
          <p:cNvGrpSpPr/>
          <p:nvPr userDrawn="1"/>
        </p:nvGrpSpPr>
        <p:grpSpPr>
          <a:xfrm>
            <a:off x="241300" y="76202"/>
            <a:ext cx="8682710" cy="756399"/>
            <a:chOff x="241300" y="57150"/>
            <a:chExt cx="8682710" cy="756399"/>
          </a:xfrm>
        </p:grpSpPr>
        <p:pic>
          <p:nvPicPr>
            <p:cNvPr id="14" name="Picture 13" descr="US Army RA Star Logo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41300" y="63500"/>
              <a:ext cx="600931" cy="750049"/>
            </a:xfrm>
            <a:prstGeom prst="rect">
              <a:avLst/>
            </a:prstGeom>
          </p:spPr>
        </p:pic>
        <p:pic>
          <p:nvPicPr>
            <p:cNvPr id="15" name="Picture 14" descr="AMC_Logo.png"/>
            <p:cNvPicPr>
              <a:picLocks noChangeAspect="1"/>
            </p:cNvPicPr>
            <p:nvPr userDrawn="1"/>
          </p:nvPicPr>
          <p:blipFill>
            <a:blip r:embed="rId11" cstate="print">
              <a:lum contrast="20000"/>
            </a:blip>
            <a:stretch>
              <a:fillRect/>
            </a:stretch>
          </p:blipFill>
          <p:spPr>
            <a:xfrm>
              <a:off x="8353425" y="57150"/>
              <a:ext cx="570585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0" y="6626224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8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UNCLASSIFIED//FOUO</a:t>
            </a:r>
            <a:endParaRPr lang="en-US" sz="278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65187-1E5C-4E42-ACDB-2211521CE234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254041" rtl="0" eaLnBrk="1" latinLnBrk="0" hangingPunct="1">
        <a:spcBef>
          <a:spcPct val="0"/>
        </a:spcBef>
        <a:buNone/>
        <a:defRPr sz="778" b="1" kern="1200" baseline="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</p:titleStyle>
    <p:bodyStyle>
      <a:lvl1pPr marL="95265" indent="-95265" algn="l" defTabSz="254041" rtl="0" eaLnBrk="1" latinLnBrk="0" hangingPunct="1">
        <a:spcBef>
          <a:spcPct val="20000"/>
        </a:spcBef>
        <a:buFontTx/>
        <a:buNone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206408" indent="-79388" algn="l" defTabSz="254041" rtl="0" eaLnBrk="1" latinLnBrk="0" hangingPunct="1">
        <a:spcBef>
          <a:spcPct val="20000"/>
        </a:spcBef>
        <a:buFont typeface="Arial" pitchFamily="34" charset="0"/>
        <a:buChar char="–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317551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444571" indent="-63510" algn="l" defTabSz="254041" rtl="0" eaLnBrk="1" latinLnBrk="0" hangingPunct="1">
        <a:spcBef>
          <a:spcPct val="20000"/>
        </a:spcBef>
        <a:buFont typeface="Arial" pitchFamily="34" charset="0"/>
        <a:buChar char="–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571592" indent="-63510" algn="l" defTabSz="254041" rtl="0" eaLnBrk="1" latinLnBrk="0" hangingPunct="1">
        <a:spcBef>
          <a:spcPct val="20000"/>
        </a:spcBef>
        <a:buFont typeface="Arial" pitchFamily="34" charset="0"/>
        <a:buChar char="»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698612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6pPr>
      <a:lvl7pPr marL="825632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7pPr>
      <a:lvl8pPr marL="952652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8pPr>
      <a:lvl9pPr marL="1079673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020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54041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61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508081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635102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62122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89142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1016163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159183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0" y="6629400"/>
            <a:ext cx="17526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8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" name="Group 12"/>
          <p:cNvGrpSpPr/>
          <p:nvPr userDrawn="1"/>
        </p:nvGrpSpPr>
        <p:grpSpPr>
          <a:xfrm>
            <a:off x="241300" y="76202"/>
            <a:ext cx="8682710" cy="756399"/>
            <a:chOff x="241300" y="57150"/>
            <a:chExt cx="8682710" cy="756399"/>
          </a:xfrm>
        </p:grpSpPr>
        <p:pic>
          <p:nvPicPr>
            <p:cNvPr id="14" name="Picture 13" descr="US Army RA Star Logo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41300" y="63500"/>
              <a:ext cx="600931" cy="750049"/>
            </a:xfrm>
            <a:prstGeom prst="rect">
              <a:avLst/>
            </a:prstGeom>
          </p:spPr>
        </p:pic>
        <p:pic>
          <p:nvPicPr>
            <p:cNvPr id="15" name="Picture 14" descr="AMC_Logo.png"/>
            <p:cNvPicPr>
              <a:picLocks noChangeAspect="1"/>
            </p:cNvPicPr>
            <p:nvPr userDrawn="1"/>
          </p:nvPicPr>
          <p:blipFill>
            <a:blip r:embed="rId10" cstate="print">
              <a:lum contrast="20000"/>
            </a:blip>
            <a:stretch>
              <a:fillRect/>
            </a:stretch>
          </p:blipFill>
          <p:spPr>
            <a:xfrm>
              <a:off x="8353425" y="57150"/>
              <a:ext cx="570585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383"/>
            <a:ext cx="533400" cy="365125"/>
          </a:xfrm>
          <a:prstGeom prst="rect">
            <a:avLst/>
          </a:prstGeom>
        </p:spPr>
        <p:txBody>
          <a:bodyPr anchor="b"/>
          <a:lstStyle>
            <a:lvl1pPr algn="r">
              <a:defRPr sz="333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65187-1E5C-4E42-ACDB-2211521CE234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254041" rtl="0" eaLnBrk="1" latinLnBrk="0" hangingPunct="1">
        <a:spcBef>
          <a:spcPct val="0"/>
        </a:spcBef>
        <a:buNone/>
        <a:defRPr sz="778" b="1" kern="1200" baseline="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</p:titleStyle>
    <p:bodyStyle>
      <a:lvl1pPr marL="95265" indent="-95265" algn="l" defTabSz="254041" rtl="0" eaLnBrk="1" latinLnBrk="0" hangingPunct="1">
        <a:spcBef>
          <a:spcPct val="20000"/>
        </a:spcBef>
        <a:buFontTx/>
        <a:buNone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206408" indent="-79388" algn="l" defTabSz="254041" rtl="0" eaLnBrk="1" latinLnBrk="0" hangingPunct="1">
        <a:spcBef>
          <a:spcPct val="20000"/>
        </a:spcBef>
        <a:buFont typeface="Arial" pitchFamily="34" charset="0"/>
        <a:buChar char="–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317551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444571" indent="-63510" algn="l" defTabSz="254041" rtl="0" eaLnBrk="1" latinLnBrk="0" hangingPunct="1">
        <a:spcBef>
          <a:spcPct val="20000"/>
        </a:spcBef>
        <a:buFont typeface="Arial" pitchFamily="34" charset="0"/>
        <a:buChar char="–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571592" indent="-63510" algn="l" defTabSz="254041" rtl="0" eaLnBrk="1" latinLnBrk="0" hangingPunct="1">
        <a:spcBef>
          <a:spcPct val="20000"/>
        </a:spcBef>
        <a:buFont typeface="Arial" pitchFamily="34" charset="0"/>
        <a:buChar char="»"/>
        <a:defRPr sz="556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698612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6pPr>
      <a:lvl7pPr marL="825632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7pPr>
      <a:lvl8pPr marL="952652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8pPr>
      <a:lvl9pPr marL="1079673" indent="-63510" algn="l" defTabSz="254041" rtl="0" eaLnBrk="1" latinLnBrk="0" hangingPunct="1">
        <a:spcBef>
          <a:spcPct val="20000"/>
        </a:spcBef>
        <a:buFont typeface="Arial" pitchFamily="34" charset="0"/>
        <a:buChar char="•"/>
        <a:defRPr sz="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020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54041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61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508081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635102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62122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89142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1016163" algn="l" defTabSz="254041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04" y="3033065"/>
            <a:ext cx="4170746" cy="1454244"/>
          </a:xfrm>
        </p:spPr>
        <p:txBody>
          <a:bodyPr/>
          <a:lstStyle/>
          <a:p>
            <a:r>
              <a:rPr lang="en-US" dirty="0" smtClean="0"/>
              <a:t>Army Standardization</a:t>
            </a:r>
            <a:br>
              <a:rPr lang="en-US" dirty="0" smtClean="0"/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13" name="Subtitle 8"/>
          <p:cNvSpPr txBox="1">
            <a:spLocks/>
          </p:cNvSpPr>
          <p:nvPr/>
        </p:nvSpPr>
        <p:spPr>
          <a:xfrm>
            <a:off x="229803" y="4576925"/>
            <a:ext cx="383323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en-US" sz="200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DSP Conference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Executive Panel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0162" y="5627898"/>
            <a:ext cx="36849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Mr. Myles M. Miyamasu, SES</a:t>
            </a:r>
          </a:p>
          <a:p>
            <a:pPr>
              <a:spcBef>
                <a:spcPts val="300"/>
              </a:spcBef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Principal Deputy, AMC G-3 </a:t>
            </a:r>
          </a:p>
          <a:p>
            <a:pPr>
              <a:spcBef>
                <a:spcPts val="300"/>
              </a:spcBef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Army Standardization Executive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08" y="6566616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74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28700"/>
            <a:ext cx="8686800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8813"/>
              </a:buClr>
              <a:buFont typeface="Wingdings" pitchFamily="2" charset="2"/>
              <a:buChar char="§"/>
              <a:defRPr lang="en-US"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Completed over </a:t>
            </a:r>
            <a:r>
              <a:rPr lang="en-US" dirty="0">
                <a:solidFill>
                  <a:sysClr val="windowText" lastClr="000000"/>
                </a:solidFill>
              </a:rPr>
              <a:t>700 standardization projects across 37 </a:t>
            </a:r>
            <a:r>
              <a:rPr lang="en-US" dirty="0" smtClean="0">
                <a:solidFill>
                  <a:sysClr val="windowText" lastClr="000000"/>
                </a:solidFill>
              </a:rPr>
              <a:t>offices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Established </a:t>
            </a:r>
            <a:r>
              <a:rPr lang="en-US" dirty="0"/>
              <a:t>two new Army standardization </a:t>
            </a:r>
            <a:r>
              <a:rPr lang="en-US" dirty="0" smtClean="0"/>
              <a:t>offices</a:t>
            </a:r>
            <a:endParaRPr lang="en-US" dirty="0"/>
          </a:p>
          <a:p>
            <a:pPr lvl="1">
              <a:defRPr/>
            </a:pPr>
            <a:r>
              <a:rPr lang="en-US" dirty="0"/>
              <a:t>ASA(ALT) – </a:t>
            </a:r>
            <a:r>
              <a:rPr lang="en-US" dirty="0" smtClean="0"/>
              <a:t>Sustainment</a:t>
            </a:r>
          </a:p>
          <a:p>
            <a:pPr lvl="2">
              <a:buFont typeface="Arial" panose="020B0604020202020204" pitchFamily="34" charset="0"/>
              <a:buChar char="-"/>
              <a:defRPr/>
            </a:pPr>
            <a:r>
              <a:rPr lang="en-US" dirty="0" smtClean="0"/>
              <a:t>Supports Army “Make or Buy” standardization efforts</a:t>
            </a:r>
            <a:endParaRPr lang="en-US" dirty="0"/>
          </a:p>
          <a:p>
            <a:pPr lvl="1">
              <a:defRPr/>
            </a:pPr>
            <a:r>
              <a:rPr lang="en-US" dirty="0"/>
              <a:t>ASA(ALT) – Office of the Chief Systems Engineer (OCSE)</a:t>
            </a:r>
          </a:p>
          <a:p>
            <a:pPr lvl="2">
              <a:buFont typeface="Arial" panose="020B0604020202020204" pitchFamily="34" charset="0"/>
              <a:buChar char="-"/>
              <a:defRPr/>
            </a:pPr>
            <a:r>
              <a:rPr lang="en-US" dirty="0" smtClean="0"/>
              <a:t>Serves as Army lead </a:t>
            </a:r>
            <a:r>
              <a:rPr lang="en-US" dirty="0"/>
              <a:t>for Modular Open Standards and Specifications (MOSS) and Modular Open Systems Architecture (MOSA</a:t>
            </a:r>
            <a:r>
              <a:rPr lang="en-US" dirty="0" smtClean="0"/>
              <a:t>)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lvl="1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gray">
          <a:xfrm>
            <a:off x="836760" y="201827"/>
            <a:ext cx="7531203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Standardization </a:t>
            </a:r>
            <a:r>
              <a:rPr lang="en-US" noProof="0" dirty="0" smtClean="0">
                <a:solidFill>
                  <a:schemeClr val="bg1">
                    <a:lumMod val="95000"/>
                  </a:schemeClr>
                </a:solidFill>
              </a:rPr>
              <a:t>Activities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08" y="6566616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28700"/>
            <a:ext cx="8686800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8813"/>
              </a:buClr>
              <a:buFont typeface="Wingdings" pitchFamily="2" charset="2"/>
              <a:buChar char="§"/>
              <a:defRPr lang="en-US"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u="sng" dirty="0">
                <a:solidFill>
                  <a:sysClr val="windowText" lastClr="000000"/>
                </a:solidFill>
              </a:rPr>
              <a:t>DEVCOM Army Research Laboratory (ARL</a:t>
            </a:r>
            <a:r>
              <a:rPr lang="en-US" u="sng" dirty="0" smtClean="0">
                <a:solidFill>
                  <a:sysClr val="windowText" lastClr="000000"/>
                </a:solidFill>
              </a:rPr>
              <a:t>) 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W</a:t>
            </a:r>
            <a:r>
              <a:rPr lang="en-US" dirty="0" smtClean="0">
                <a:solidFill>
                  <a:sysClr val="windowText" lastClr="000000"/>
                </a:solidFill>
              </a:rPr>
              <a:t>inner </a:t>
            </a:r>
            <a:r>
              <a:rPr lang="en-US" dirty="0">
                <a:solidFill>
                  <a:sysClr val="windowText" lastClr="000000"/>
                </a:solidFill>
              </a:rPr>
              <a:t>of 2021 standardization </a:t>
            </a:r>
            <a:r>
              <a:rPr lang="en-US" dirty="0" smtClean="0">
                <a:solidFill>
                  <a:sysClr val="windowText" lastClr="000000"/>
                </a:solidFill>
              </a:rPr>
              <a:t>award for </a:t>
            </a:r>
            <a:r>
              <a:rPr lang="en-US" dirty="0">
                <a:solidFill>
                  <a:sysClr val="windowText" lastClr="000000"/>
                </a:solidFill>
              </a:rPr>
              <a:t>Detail Specification MIL-DTL-46027M, "ARMOR PLATE, ALUMINUM ALLOY, WELDABLE 5083, 5456, &amp; 5059</a:t>
            </a:r>
            <a:r>
              <a:rPr lang="en-US" dirty="0" smtClean="0">
                <a:solidFill>
                  <a:sysClr val="windowText" lastClr="000000"/>
                </a:solidFill>
              </a:rPr>
              <a:t>”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US" dirty="0" smtClean="0"/>
              <a:t>Increased the maximum </a:t>
            </a:r>
          </a:p>
          <a:p>
            <a:pPr marL="339725" lvl="1" indent="0">
              <a:buNone/>
              <a:defRPr/>
            </a:pPr>
            <a:r>
              <a:rPr lang="en-US" dirty="0" smtClean="0"/>
              <a:t>   thickness of </a:t>
            </a:r>
            <a:r>
              <a:rPr lang="en-US" dirty="0"/>
              <a:t>5083 aluminum </a:t>
            </a:r>
            <a:endParaRPr lang="en-US" dirty="0" smtClean="0"/>
          </a:p>
          <a:p>
            <a:pPr marL="339725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armor </a:t>
            </a:r>
            <a:r>
              <a:rPr lang="en-US" dirty="0"/>
              <a:t>plates </a:t>
            </a:r>
            <a:r>
              <a:rPr lang="en-US" dirty="0" smtClean="0"/>
              <a:t>from </a:t>
            </a:r>
            <a:r>
              <a:rPr lang="en-US" dirty="0"/>
              <a:t>3.0" up </a:t>
            </a:r>
            <a:endParaRPr lang="en-US" dirty="0" smtClean="0"/>
          </a:p>
          <a:p>
            <a:pPr marL="339725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to </a:t>
            </a:r>
            <a:r>
              <a:rPr lang="en-US" dirty="0"/>
              <a:t>10.5" 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Improved protection for </a:t>
            </a:r>
          </a:p>
          <a:p>
            <a:pPr marL="339725" lvl="1" indent="0">
              <a:buNone/>
              <a:defRPr/>
            </a:pPr>
            <a:r>
              <a:rPr lang="en-US" dirty="0"/>
              <a:t>   </a:t>
            </a:r>
            <a:r>
              <a:rPr lang="en-US" dirty="0" smtClean="0"/>
              <a:t>soldiers</a:t>
            </a:r>
            <a:endParaRPr lang="en-US" dirty="0"/>
          </a:p>
          <a:p>
            <a:pPr lvl="1">
              <a:defRPr/>
            </a:pPr>
            <a:r>
              <a:rPr lang="en-US" dirty="0"/>
              <a:t>Maximized integrity and </a:t>
            </a:r>
            <a:endParaRPr lang="en-US" dirty="0" smtClean="0"/>
          </a:p>
          <a:p>
            <a:pPr marL="339725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quality of armored </a:t>
            </a:r>
            <a:r>
              <a:rPr lang="en-US" dirty="0"/>
              <a:t>system </a:t>
            </a:r>
            <a:endParaRPr lang="en-US" dirty="0" smtClean="0"/>
          </a:p>
          <a:p>
            <a:pPr marL="339725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builds </a:t>
            </a:r>
            <a:r>
              <a:rPr lang="en-US" dirty="0"/>
              <a:t>and repairs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1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gray">
          <a:xfrm>
            <a:off x="836760" y="201827"/>
            <a:ext cx="7531203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Success Stories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08" y="6566616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79" y="2445957"/>
            <a:ext cx="5164277" cy="381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15" y="894017"/>
            <a:ext cx="1209928" cy="4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28700"/>
            <a:ext cx="8686800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8813"/>
              </a:buClr>
              <a:buFont typeface="Wingdings" pitchFamily="2" charset="2"/>
              <a:buChar char="§"/>
              <a:defRPr lang="en-US"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u="sng" dirty="0" smtClean="0">
                <a:solidFill>
                  <a:sysClr val="windowText" lastClr="000000"/>
                </a:solidFill>
              </a:rPr>
              <a:t>DEVCOM </a:t>
            </a:r>
            <a:r>
              <a:rPr lang="en-US" u="sng" dirty="0">
                <a:solidFill>
                  <a:sysClr val="windowText" lastClr="000000"/>
                </a:solidFill>
              </a:rPr>
              <a:t>Ground Vehicle Systems Center (GVSC) </a:t>
            </a:r>
          </a:p>
          <a:p>
            <a:pPr>
              <a:defRPr/>
            </a:pPr>
            <a:r>
              <a:rPr lang="en-US" b="0" dirty="0" smtClean="0">
                <a:solidFill>
                  <a:sysClr val="windowText" lastClr="000000"/>
                </a:solidFill>
              </a:rPr>
              <a:t>Created </a:t>
            </a:r>
            <a:r>
              <a:rPr lang="en-US" b="0" dirty="0">
                <a:solidFill>
                  <a:sysClr val="windowText" lastClr="000000"/>
                </a:solidFill>
              </a:rPr>
              <a:t>and/or modified 212 military and commercial performance specifications to support a PEO Ground Combat Systems hazard abatement </a:t>
            </a:r>
            <a:r>
              <a:rPr lang="en-US" b="0" dirty="0" smtClean="0">
                <a:solidFill>
                  <a:sysClr val="windowText" lastClr="000000"/>
                </a:solidFill>
              </a:rPr>
              <a:t>effort 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u="sng" dirty="0" smtClean="0"/>
              <a:t>DEVCOM </a:t>
            </a:r>
            <a:r>
              <a:rPr lang="en-US" u="sng" dirty="0"/>
              <a:t>C5ISR Center and ARL</a:t>
            </a:r>
          </a:p>
          <a:p>
            <a:r>
              <a:rPr lang="en-US" b="0" dirty="0"/>
              <a:t>Jointly published a major revision of MIL-DTL-14072, “FINISHES FOR GROUND BASED ELECTRONIC EQUIPMENT” </a:t>
            </a:r>
            <a:endParaRPr lang="en-US" b="0" dirty="0" smtClean="0"/>
          </a:p>
          <a:p>
            <a:endParaRPr lang="en-US" b="0" dirty="0"/>
          </a:p>
          <a:p>
            <a:pPr marL="0" indent="0">
              <a:buNone/>
            </a:pPr>
            <a:r>
              <a:rPr lang="en-US" u="sng" dirty="0" smtClean="0"/>
              <a:t>AMC Logistics </a:t>
            </a:r>
            <a:r>
              <a:rPr lang="en-US" u="sng" dirty="0"/>
              <a:t>Data Analysis Center (LDAC)</a:t>
            </a:r>
          </a:p>
          <a:p>
            <a:r>
              <a:rPr lang="en-US" b="0" dirty="0"/>
              <a:t>Published major update to SAE TA-STD-0017 Product Support Analysis (PSA)</a:t>
            </a:r>
          </a:p>
          <a:p>
            <a:endParaRPr lang="en-US" b="0" dirty="0"/>
          </a:p>
          <a:p>
            <a:pP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gray">
          <a:xfrm>
            <a:off x="836760" y="201827"/>
            <a:ext cx="7531203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Success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Stories (cont.)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08" y="6566616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162" y="866922"/>
            <a:ext cx="1263014" cy="489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26" y="2786864"/>
            <a:ext cx="1231573" cy="46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02" y="2771262"/>
            <a:ext cx="1209928" cy="495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26" y="4160201"/>
            <a:ext cx="757703" cy="7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65187-1E5C-4E42-ACDB-2211521CE2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28700"/>
            <a:ext cx="8686800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8813"/>
              </a:buClr>
              <a:buFont typeface="Wingdings" pitchFamily="2" charset="2"/>
              <a:buChar char="§"/>
              <a:defRPr lang="en-US"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881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Optimizing resources to perform standardization work</a:t>
            </a:r>
          </a:p>
          <a:p>
            <a:pPr marL="0" lvl="0" indent="0"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Lack of Army-wide access / subscription </a:t>
            </a:r>
            <a:r>
              <a:rPr lang="en-US" dirty="0">
                <a:solidFill>
                  <a:sysClr val="windowText" lastClr="000000"/>
                </a:solidFill>
              </a:rPr>
              <a:t>to commercial / NGS </a:t>
            </a:r>
            <a:r>
              <a:rPr lang="en-US" dirty="0" smtClean="0">
                <a:solidFill>
                  <a:sysClr val="windowText" lastClr="000000"/>
                </a:solidFill>
              </a:rPr>
              <a:t>standards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gray">
          <a:xfrm>
            <a:off x="836760" y="201827"/>
            <a:ext cx="7531203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08" y="6566616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e32d4d3b-2fab-45f0-8b16-bfb319eb7362">Action Officer Guide</Activi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CC054274C8440AF0EC738A9A59512" ma:contentTypeVersion="0" ma:contentTypeDescription="Create a new document." ma:contentTypeScope="" ma:versionID="c177fb92c9fce3a565a39c862e597a3f">
  <xsd:schema xmlns:xsd="http://www.w3.org/2001/XMLSchema" xmlns:xs="http://www.w3.org/2001/XMLSchema" xmlns:p="http://schemas.microsoft.com/office/2006/metadata/properties" xmlns:ns2="e32d4d3b-2fab-45f0-8b16-bfb319eb7362" targetNamespace="http://schemas.microsoft.com/office/2006/metadata/properties" ma:root="true" ma:fieldsID="9badab9a1b948f40cc394198f0d32eec" ns2:_="">
    <xsd:import namespace="e32d4d3b-2fab-45f0-8b16-bfb319eb7362"/>
    <xsd:element name="properties">
      <xsd:complexType>
        <xsd:sequence>
          <xsd:element name="documentManagement">
            <xsd:complexType>
              <xsd:all>
                <xsd:element ref="ns2: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d4d3b-2fab-45f0-8b16-bfb319eb7362" elementFormDefault="qualified">
    <xsd:import namespace="http://schemas.microsoft.com/office/2006/documentManagement/types"/>
    <xsd:import namespace="http://schemas.microsoft.com/office/infopath/2007/PartnerControls"/>
    <xsd:element name="Activity" ma:index="8" nillable="true" ma:displayName="Activity" ma:format="Dropdown" ma:internalName="Activity">
      <xsd:simpleType>
        <xsd:union memberTypes="dms:Text">
          <xsd:simpleType>
            <xsd:restriction base="dms:Choice">
              <xsd:enumeration value="Action Officer Guide"/>
              <xsd:enumeration value="Star Notes"/>
              <xsd:enumeration value="Letter Head"/>
              <xsd:enumeration value="Cover Sheet/Fax"/>
              <xsd:enumeration value="EXSUM"/>
              <xsd:enumeration value="Staff Forms"/>
              <xsd:enumeration value="Briefing Pkg"/>
              <xsd:enumeration value="Papers"/>
              <xsd:enumeration value="Reference Guide Wkly Update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EE87DDFF-D288-43B3-9099-279B39DE6806}">
  <ds:schemaRefs>
    <ds:schemaRef ds:uri="e32d4d3b-2fab-45f0-8b16-bfb319eb736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80CFF0-A79A-45B7-81C5-3AC4D3EAB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2d4d3b-2fab-45f0-8b16-bfb319eb7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7056</TotalTime>
  <Words>258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MS PGothic</vt:lpstr>
      <vt:lpstr>Adobe Garamond Pro</vt:lpstr>
      <vt:lpstr>Arial</vt:lpstr>
      <vt:lpstr>Calibri</vt:lpstr>
      <vt:lpstr>Comic Sans MS</vt:lpstr>
      <vt:lpstr>Wingdings</vt:lpstr>
      <vt:lpstr>AMC Theme</vt:lpstr>
      <vt:lpstr>1_AMC Theme</vt:lpstr>
      <vt:lpstr>4_Custom Design</vt:lpstr>
      <vt:lpstr>5_Custom Design</vt:lpstr>
      <vt:lpstr>Army Standardization Activities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Mayes, Jonathan R Mr CIV US USA</dc:creator>
  <cp:lastModifiedBy>Mayes, Jonathan R Mr CIV US USA</cp:lastModifiedBy>
  <cp:revision>245</cp:revision>
  <cp:lastPrinted>2017-09-18T14:44:47Z</cp:lastPrinted>
  <dcterms:created xsi:type="dcterms:W3CDTF">2017-05-18T14:22:46Z</dcterms:created>
  <dcterms:modified xsi:type="dcterms:W3CDTF">2022-08-01T19:18:04Z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0x010100031CC054274C8440AF0EC738A9A59512</vt:lpwstr>
  </property>
</Properties>
</file>